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75" r:id="rId3"/>
    <p:sldId id="274" r:id="rId4"/>
    <p:sldId id="273" r:id="rId5"/>
    <p:sldId id="257" r:id="rId6"/>
    <p:sldId id="258" r:id="rId7"/>
    <p:sldId id="259" r:id="rId8"/>
    <p:sldId id="281" r:id="rId9"/>
    <p:sldId id="282" r:id="rId10"/>
    <p:sldId id="260" r:id="rId11"/>
    <p:sldId id="284" r:id="rId12"/>
    <p:sldId id="278" r:id="rId13"/>
    <p:sldId id="286" r:id="rId14"/>
    <p:sldId id="277" r:id="rId15"/>
    <p:sldId id="280" r:id="rId16"/>
    <p:sldId id="261" r:id="rId17"/>
    <p:sldId id="283" r:id="rId18"/>
    <p:sldId id="276" r:id="rId19"/>
    <p:sldId id="262" r:id="rId20"/>
    <p:sldId id="285" r:id="rId2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Titolo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11/03/2023</a:t>
            </a:fld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11/03/2023</a:t>
            </a:fld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11/03/2023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11/03/2023</a:t>
            </a:fld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2" name="Segnaposto contenuto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4" name="Segnaposto contenuto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11/03/2023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11/03/2023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contenuto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1" name="Titolo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11/03/2023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11/03/2023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11/03/2023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Convegno </a:t>
            </a:r>
            <a:r>
              <a:rPr lang="it-IT" dirty="0" err="1" smtClean="0">
                <a:solidFill>
                  <a:schemeClr val="bg1"/>
                </a:solidFill>
              </a:rPr>
              <a:t>A.M.D.Z.</a:t>
            </a:r>
            <a:r>
              <a:rPr lang="it-IT" dirty="0" smtClean="0">
                <a:solidFill>
                  <a:schemeClr val="bg1"/>
                </a:solidFill>
              </a:rPr>
              <a:t>  ,11 marzo 2023 “Salvare la Scuola per Salvare il Pianeta” 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57200" y="692696"/>
            <a:ext cx="8305800" cy="2232248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Eppure la Costituzione </a:t>
            </a:r>
            <a:r>
              <a:rPr lang="it-IT" dirty="0" err="1" smtClean="0">
                <a:solidFill>
                  <a:schemeClr val="bg1"/>
                </a:solidFill>
              </a:rPr>
              <a:t>Italiana…</a:t>
            </a:r>
            <a:r>
              <a:rPr lang="it-IT" dirty="0" smtClean="0">
                <a:solidFill>
                  <a:schemeClr val="bg1"/>
                </a:solidFill>
              </a:rPr>
              <a:t>..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3294096"/>
            <a:ext cx="6084168" cy="53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563" y="8366"/>
            <a:ext cx="8836925" cy="662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615" y="1124744"/>
            <a:ext cx="8941811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31" y="836712"/>
            <a:ext cx="9004705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5172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3" y="0"/>
            <a:ext cx="316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37133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0649"/>
            <a:ext cx="6480720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904656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               Il nostro obiettivo</a:t>
            </a:r>
            <a:br>
              <a:rPr lang="it-IT" dirty="0" smtClean="0">
                <a:solidFill>
                  <a:schemeClr val="bg1"/>
                </a:solidFill>
              </a:rPr>
            </a:br>
            <a:r>
              <a:rPr lang="it-IT" dirty="0" smtClean="0">
                <a:solidFill>
                  <a:schemeClr val="bg1"/>
                </a:solidFill>
              </a:rPr>
              <a:t/>
            </a:r>
            <a:br>
              <a:rPr lang="it-IT" dirty="0" smtClean="0">
                <a:solidFill>
                  <a:schemeClr val="bg1"/>
                </a:solidFill>
              </a:rPr>
            </a:br>
            <a:r>
              <a:rPr lang="it-IT" dirty="0" smtClean="0">
                <a:solidFill>
                  <a:schemeClr val="bg1"/>
                </a:solidFill>
              </a:rPr>
              <a:t>Costruire consapevolezza, educando i ragazzi alla partecipazione e alla cittadinanza attiva, invece che all’individualismo e all’inerzia rassegnata, al valore della condivisione invece che all’egoismo e al profitto personale.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4104456" cy="687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0"/>
            <a:ext cx="39959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Educazione ambientale come percorso per giungere ad una scelta critica e consapevole invece che all’omologazione ;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Percorso di educazione ambientale per porre il problema della difesa della Bellezza e della Biodiversità ;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Attività di educazione ambientale attraverso il Lavoro sul Campo e un Rapporto Scuola – Territorio.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Perché l’ Educazione Ambientale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Operare nelle diverse sfere educative :</a:t>
            </a:r>
          </a:p>
          <a:p>
            <a:pPr>
              <a:buNone/>
            </a:pPr>
            <a:r>
              <a:rPr lang="it-IT" b="1" dirty="0" smtClean="0">
                <a:solidFill>
                  <a:schemeClr val="bg1"/>
                </a:solidFill>
              </a:rPr>
              <a:t>Esistenziale</a:t>
            </a:r>
            <a:r>
              <a:rPr lang="it-IT" dirty="0" smtClean="0">
                <a:solidFill>
                  <a:schemeClr val="bg1"/>
                </a:solidFill>
              </a:rPr>
              <a:t> : il ragazzo nell’ambiente come corpo, la propria cultura, le sensazioni, la sua affettività ;</a:t>
            </a:r>
          </a:p>
          <a:p>
            <a:pPr>
              <a:buNone/>
            </a:pPr>
            <a:r>
              <a:rPr lang="it-IT" b="1" dirty="0" smtClean="0">
                <a:solidFill>
                  <a:schemeClr val="bg1"/>
                </a:solidFill>
              </a:rPr>
              <a:t>Cognitiva</a:t>
            </a:r>
            <a:r>
              <a:rPr lang="it-IT" dirty="0" smtClean="0">
                <a:solidFill>
                  <a:schemeClr val="bg1"/>
                </a:solidFill>
              </a:rPr>
              <a:t> : l’ambiente come sistema di relazioni ;</a:t>
            </a:r>
          </a:p>
          <a:p>
            <a:pPr>
              <a:buNone/>
            </a:pPr>
            <a:r>
              <a:rPr lang="it-IT" b="1" dirty="0" smtClean="0">
                <a:solidFill>
                  <a:schemeClr val="bg1"/>
                </a:solidFill>
              </a:rPr>
              <a:t>Operativa</a:t>
            </a:r>
            <a:r>
              <a:rPr lang="it-IT" dirty="0" smtClean="0">
                <a:solidFill>
                  <a:schemeClr val="bg1"/>
                </a:solidFill>
              </a:rPr>
              <a:t> : lavoro sul campo coinvolgendo il territorio ;</a:t>
            </a:r>
          </a:p>
          <a:p>
            <a:pPr>
              <a:buNone/>
            </a:pPr>
            <a:r>
              <a:rPr lang="it-IT" b="1" dirty="0" smtClean="0">
                <a:solidFill>
                  <a:schemeClr val="bg1"/>
                </a:solidFill>
              </a:rPr>
              <a:t>Metodologica : </a:t>
            </a:r>
            <a:r>
              <a:rPr lang="it-IT" dirty="0" smtClean="0">
                <a:solidFill>
                  <a:schemeClr val="bg1"/>
                </a:solidFill>
              </a:rPr>
              <a:t>corretto approccio trasversale, con flessibilità.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PENSARE GLOBALMENTE, AGIRE LOCALMENTE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117"/>
            <a:ext cx="9144000" cy="675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664" y="116632"/>
            <a:ext cx="8811824" cy="660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79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32656"/>
            <a:ext cx="5525505" cy="637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92020"/>
            <a:ext cx="5328592" cy="643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a">
  <a:themeElements>
    <a:clrScheme name="Personalizzato 2">
      <a:dk1>
        <a:sysClr val="windowText" lastClr="000000"/>
      </a:dk1>
      <a:lt1>
        <a:sysClr val="window" lastClr="FFFFFF"/>
      </a:lt1>
      <a:dk2>
        <a:srgbClr val="21B2C8"/>
      </a:dk2>
      <a:lt2>
        <a:srgbClr val="59A9F2"/>
      </a:lt2>
      <a:accent1>
        <a:srgbClr val="90C6F6"/>
      </a:accent1>
      <a:accent2>
        <a:srgbClr val="0F6FC6"/>
      </a:accent2>
      <a:accent3>
        <a:srgbClr val="B4ECFC"/>
      </a:accent3>
      <a:accent4>
        <a:srgbClr val="08A3CF"/>
      </a:accent4>
      <a:accent5>
        <a:srgbClr val="0B5394"/>
      </a:accent5>
      <a:accent6>
        <a:srgbClr val="0B5394"/>
      </a:accent6>
      <a:hlink>
        <a:srgbClr val="E2D700"/>
      </a:hlink>
      <a:folHlink>
        <a:srgbClr val="85DFD0"/>
      </a:folHlink>
    </a:clrScheme>
    <a:fontScheme name="Carta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arta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171</TotalTime>
  <Words>134</Words>
  <Application>Microsoft Office PowerPoint</Application>
  <PresentationFormat>Presentazione su schermo (4:3)</PresentationFormat>
  <Paragraphs>13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Carta</vt:lpstr>
      <vt:lpstr>Eppure la Costituzione Italiana…..</vt:lpstr>
      <vt:lpstr>               Il nostro obiettivo  Costruire consapevolezza, educando i ragazzi alla partecipazione e alla cittadinanza attiva, invece che all’individualismo e all’inerzia rassegnata, al valore della condivisione invece che all’egoismo e al profitto personale.</vt:lpstr>
      <vt:lpstr>Perché l’ Educazione Ambientale</vt:lpstr>
      <vt:lpstr>PENSARE GLOBALMENTE, AGIRE LOCALMENTE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Eppure la Costituzione Italiana…..</dc:title>
  <dc:creator>Luciana</dc:creator>
  <cp:lastModifiedBy>Luciana</cp:lastModifiedBy>
  <cp:revision>24</cp:revision>
  <dcterms:created xsi:type="dcterms:W3CDTF">2023-03-10T18:09:31Z</dcterms:created>
  <dcterms:modified xsi:type="dcterms:W3CDTF">2023-03-11T06:09:42Z</dcterms:modified>
</cp:coreProperties>
</file>